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79" r:id="rId7"/>
    <p:sldId id="280" r:id="rId8"/>
    <p:sldId id="260" r:id="rId9"/>
    <p:sldId id="262" r:id="rId10"/>
    <p:sldId id="268" r:id="rId11"/>
    <p:sldId id="269" r:id="rId12"/>
    <p:sldId id="270" r:id="rId13"/>
    <p:sldId id="261" r:id="rId14"/>
    <p:sldId id="266" r:id="rId15"/>
    <p:sldId id="272" r:id="rId16"/>
    <p:sldId id="271" r:id="rId17"/>
    <p:sldId id="273" r:id="rId18"/>
    <p:sldId id="274" r:id="rId19"/>
    <p:sldId id="275" r:id="rId20"/>
    <p:sldId id="276" r:id="rId21"/>
    <p:sldId id="264" r:id="rId22"/>
    <p:sldId id="265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3"/>
    <p:restoredTop sz="86352"/>
  </p:normalViewPr>
  <p:slideViewPr>
    <p:cSldViewPr snapToGrid="0" snapToObjects="1">
      <p:cViewPr varScale="1">
        <p:scale>
          <a:sx n="73" d="100"/>
          <a:sy n="73" d="100"/>
        </p:scale>
        <p:origin x="234" y="72"/>
      </p:cViewPr>
      <p:guideLst/>
    </p:cSldViewPr>
  </p:slideViewPr>
  <p:outlineViewPr>
    <p:cViewPr>
      <p:scale>
        <a:sx n="33" d="100"/>
        <a:sy n="33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ok-books-library-books-reading-2022464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tomhilton/5599966437" TargetMode="Externa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8D0B-007B-D141-A1A5-CBC14F9D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Case for </a:t>
            </a:r>
            <a:br>
              <a:rPr lang="en-US" dirty="0"/>
            </a:br>
            <a:r>
              <a:rPr lang="en-US" dirty="0"/>
              <a:t>Adobe InDesign </a:t>
            </a:r>
            <a:br>
              <a:rPr lang="en-US" dirty="0"/>
            </a:br>
            <a:r>
              <a:rPr lang="en-US" dirty="0"/>
              <a:t>as Tech Writing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8041C-D074-294A-AD3C-193443AEE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knew?</a:t>
            </a:r>
          </a:p>
          <a:p>
            <a:r>
              <a:rPr lang="en-US" dirty="0"/>
              <a:t>FINAL PROJECT—Rebecca K. Lewis</a:t>
            </a:r>
          </a:p>
        </p:txBody>
      </p:sp>
      <p:pic>
        <p:nvPicPr>
          <p:cNvPr id="5" name="Picture 4" descr="A picture containing monitor, television, screen, red&#10;&#10;Description automatically generated">
            <a:extLst>
              <a:ext uri="{FF2B5EF4-FFF2-40B4-BE49-F238E27FC236}">
                <a16:creationId xmlns:a16="http://schemas.microsoft.com/office/drawing/2014/main" id="{EA168777-5764-D048-9896-8E5DCB22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753" y="4777380"/>
            <a:ext cx="2113129" cy="20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C506-B905-8C4E-B168-8F79C7C3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Magazines:</a:t>
            </a:r>
          </a:p>
        </p:txBody>
      </p:sp>
      <p:pic>
        <p:nvPicPr>
          <p:cNvPr id="5" name="Content Placeholder 4" descr="A picture containing text, book, newspaper, holding&#10;&#10;Description automatically generated">
            <a:extLst>
              <a:ext uri="{FF2B5EF4-FFF2-40B4-BE49-F238E27FC236}">
                <a16:creationId xmlns:a16="http://schemas.microsoft.com/office/drawing/2014/main" id="{1455E029-EB22-B242-A86D-730237C18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135710">
            <a:off x="7535748" y="736618"/>
            <a:ext cx="2286000" cy="3213100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B6C4913-7038-F546-8244-853184D8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25222">
            <a:off x="1206500" y="1615845"/>
            <a:ext cx="4889500" cy="27686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2DA2F81-F6BD-A049-9CBB-0D13EB560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408" y="4302972"/>
            <a:ext cx="4254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3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7D0B-3C09-DB46-A90B-37EA4EA2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707479">
            <a:off x="646111" y="452718"/>
            <a:ext cx="3849689" cy="1038625"/>
          </a:xfrm>
        </p:spPr>
        <p:txBody>
          <a:bodyPr/>
          <a:lstStyle/>
          <a:p>
            <a:r>
              <a:rPr lang="en-US" dirty="0"/>
              <a:t>Other things: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DE0E-A87E-874B-809B-613377384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Brochures!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0EFB3-F843-1F41-8DBA-D0551EF0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68" y="2934724"/>
            <a:ext cx="3896370" cy="2726018"/>
          </a:xfrm>
          <a:prstGeom prst="rect">
            <a:avLst/>
          </a:prstGeom>
        </p:spPr>
      </p:pic>
      <p:pic>
        <p:nvPicPr>
          <p:cNvPr id="8" name="Picture 7" descr="A picture containing room, woman&#10;&#10;Description automatically generated">
            <a:extLst>
              <a:ext uri="{FF2B5EF4-FFF2-40B4-BE49-F238E27FC236}">
                <a16:creationId xmlns:a16="http://schemas.microsoft.com/office/drawing/2014/main" id="{66080965-7CC2-FC48-AE55-0393EA0B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682" y="1640977"/>
            <a:ext cx="5195615" cy="40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7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82F8-7D46-D947-93D3-6B6B8B7C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Textbooks, Regular Books, </a:t>
            </a:r>
            <a:br>
              <a:rPr lang="en-US" dirty="0"/>
            </a:br>
            <a:r>
              <a:rPr lang="en-US" dirty="0"/>
              <a:t>User Guides, </a:t>
            </a:r>
            <a:r>
              <a:rPr lang="en-US" dirty="0" err="1"/>
              <a:t>etc</a:t>
            </a:r>
            <a:r>
              <a:rPr lang="en-US" dirty="0"/>
              <a:t>!</a:t>
            </a:r>
          </a:p>
        </p:txBody>
      </p:sp>
      <p:pic>
        <p:nvPicPr>
          <p:cNvPr id="5" name="Content Placeholder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44285E33-1D85-CD4B-AA38-305D1051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21" y="1993759"/>
            <a:ext cx="2540000" cy="3964858"/>
          </a:xfrm>
        </p:spPr>
      </p:pic>
      <p:pic>
        <p:nvPicPr>
          <p:cNvPr id="9" name="Picture 8" descr="A picture containing lotion&#10;&#10;Description automatically generated">
            <a:extLst>
              <a:ext uri="{FF2B5EF4-FFF2-40B4-BE49-F238E27FC236}">
                <a16:creationId xmlns:a16="http://schemas.microsoft.com/office/drawing/2014/main" id="{764DE211-220F-494F-A6A0-621FB1E9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28" y="3790206"/>
            <a:ext cx="4352451" cy="273603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E45D4D7-1F87-0641-B3A0-6F636DC3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7855"/>
            <a:ext cx="4418579" cy="2319754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24D171-80A5-4442-B01F-6C66C655A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547" y="1993759"/>
            <a:ext cx="3016327" cy="39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3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568C-A314-0747-ADA8-9E62D20C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can </a:t>
            </a:r>
            <a:r>
              <a:rPr lang="en-US" i="1" dirty="0"/>
              <a:t>IMPORT </a:t>
            </a:r>
            <a:r>
              <a:rPr lang="en-US" dirty="0"/>
              <a:t>into InDesign: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E5F9-2CCC-9B42-A0C2-5803E020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Word Files (using “placing”)</a:t>
            </a:r>
          </a:p>
          <a:p>
            <a:r>
              <a:rPr lang="en-US" sz="3600" dirty="0"/>
              <a:t>PDFs (ditto, but doesn’t allow editing without a third-party plug-in)</a:t>
            </a:r>
          </a:p>
          <a:p>
            <a:r>
              <a:rPr lang="en-US" sz="3600" dirty="0"/>
              <a:t>XML files</a:t>
            </a:r>
          </a:p>
          <a:p>
            <a:r>
              <a:rPr lang="en-US" sz="3600" dirty="0"/>
              <a:t>HTML, yes-but indirectly-must use XML format</a:t>
            </a:r>
          </a:p>
          <a:p>
            <a:r>
              <a:rPr lang="en-US" sz="3600" dirty="0"/>
              <a:t>Jpg and </a:t>
            </a:r>
            <a:r>
              <a:rPr lang="en-US" sz="3600" dirty="0" err="1"/>
              <a:t>png</a:t>
            </a:r>
            <a:r>
              <a:rPr lang="en-US" sz="3600" dirty="0"/>
              <a:t> files (best suited!)</a:t>
            </a:r>
          </a:p>
        </p:txBody>
      </p:sp>
    </p:spTree>
    <p:extLst>
      <p:ext uri="{BB962C8B-B14F-4D97-AF65-F5344CB8AC3E}">
        <p14:creationId xmlns:p14="http://schemas.microsoft.com/office/powerpoint/2010/main" val="329078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B615-B3BB-9C4A-AA1A-F5E1AAD6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you </a:t>
            </a:r>
            <a:r>
              <a:rPr lang="en-US" i="1" dirty="0"/>
              <a:t>EXPORT</a:t>
            </a:r>
            <a:r>
              <a:rPr lang="en-US" dirty="0"/>
              <a:t> using InDesign?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33D7C-2A95-714F-8E39-6AE04FB0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65" y="1152983"/>
            <a:ext cx="4416541" cy="5582353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EXPORT OPTIONS:</a:t>
            </a:r>
          </a:p>
          <a:p>
            <a:pPr lvl="2"/>
            <a:r>
              <a:rPr lang="en-US" sz="3600" dirty="0"/>
              <a:t>Adobe PDF, EPUBs, HTML, InDesign Markup, JPEGs, PNGs, XMLs</a:t>
            </a:r>
          </a:p>
        </p:txBody>
      </p:sp>
      <p:pic>
        <p:nvPicPr>
          <p:cNvPr id="4" name="ZOOMINEXPORT.mp4" descr="ZOOMINEXPORT.mp4">
            <a:hlinkClick r:id="" action="ppaction://media"/>
            <a:extLst>
              <a:ext uri="{FF2B5EF4-FFF2-40B4-BE49-F238E27FC236}">
                <a16:creationId xmlns:a16="http://schemas.microsoft.com/office/drawing/2014/main" id="{3C0281FE-2B1B-5944-8030-92921237EA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8906" y="1460885"/>
            <a:ext cx="6790611" cy="4244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871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BDFC-9F9A-7848-AD6F-A24D5F87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4021311"/>
          </a:xfrm>
        </p:spPr>
        <p:txBody>
          <a:bodyPr/>
          <a:lstStyle/>
          <a:p>
            <a:r>
              <a:rPr lang="en-US" sz="7200" dirty="0"/>
              <a:t>How to Create a </a:t>
            </a:r>
            <a:r>
              <a:rPr lang="en-US" sz="7200" dirty="0" err="1"/>
              <a:t>BookFile</a:t>
            </a:r>
            <a:r>
              <a:rPr lang="en-US" sz="7200" dirty="0"/>
              <a:t> in InDesign:</a:t>
            </a:r>
          </a:p>
        </p:txBody>
      </p:sp>
      <p:pic>
        <p:nvPicPr>
          <p:cNvPr id="5" name="Content Placeholder 4" descr="A stack of books&#10;&#10;Description automatically generated">
            <a:extLst>
              <a:ext uri="{FF2B5EF4-FFF2-40B4-BE49-F238E27FC236}">
                <a16:creationId xmlns:a16="http://schemas.microsoft.com/office/drawing/2014/main" id="{7F76A836-8CA0-B74B-82A0-D78F9DA4A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29898" y="3300003"/>
            <a:ext cx="5235676" cy="3105280"/>
          </a:xfrm>
        </p:spPr>
      </p:pic>
    </p:spTree>
    <p:extLst>
      <p:ext uri="{BB962C8B-B14F-4D97-AF65-F5344CB8AC3E}">
        <p14:creationId xmlns:p14="http://schemas.microsoft.com/office/powerpoint/2010/main" val="16006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reate a Book File videoNEW.mp4" descr="Create a Book File videoNEW.mp4">
            <a:hlinkClick r:id="" action="ppaction://media"/>
            <a:extLst>
              <a:ext uri="{FF2B5EF4-FFF2-40B4-BE49-F238E27FC236}">
                <a16:creationId xmlns:a16="http://schemas.microsoft.com/office/drawing/2014/main" id="{731744ED-30A3-B44C-A093-52B71167B3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2412" y="609830"/>
            <a:ext cx="8913704" cy="557106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892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3A99-5C39-8C4E-9B6D-D3C79822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955945"/>
          </a:xfrm>
        </p:spPr>
        <p:txBody>
          <a:bodyPr/>
          <a:lstStyle/>
          <a:p>
            <a:r>
              <a:rPr lang="en-US" dirty="0"/>
              <a:t>How to “EXPORT” a Microsoft File to InDesign using “Placing.”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019E25-A4ED-FE44-A080-16B7AB110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147" y="3269849"/>
            <a:ext cx="2913721" cy="2735262"/>
          </a:xfrm>
        </p:spPr>
      </p:pic>
      <p:pic>
        <p:nvPicPr>
          <p:cNvPr id="7" name="Picture 6" descr="A picture containing monitor, television, screen, red&#10;&#10;Description automatically generated">
            <a:extLst>
              <a:ext uri="{FF2B5EF4-FFF2-40B4-BE49-F238E27FC236}">
                <a16:creationId xmlns:a16="http://schemas.microsoft.com/office/drawing/2014/main" id="{9E43190D-63B3-BF45-879D-B52378FBB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77" y="3178600"/>
            <a:ext cx="3345517" cy="291776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9DB7B8D-7071-814D-9A69-8D1677F78333}"/>
              </a:ext>
            </a:extLst>
          </p:cNvPr>
          <p:cNvSpPr/>
          <p:nvPr/>
        </p:nvSpPr>
        <p:spPr>
          <a:xfrm>
            <a:off x="3876906" y="4163553"/>
            <a:ext cx="2115018" cy="947854"/>
          </a:xfrm>
          <a:prstGeom prst="rightArrow">
            <a:avLst>
              <a:gd name="adj1" fmla="val 50000"/>
              <a:gd name="adj2" fmla="val 546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1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ExportWordUsingPlaceInDesign.mp4" descr="ExportWordUsingPlaceInDesign.mp4">
            <a:hlinkClick r:id="" action="ppaction://media"/>
            <a:extLst>
              <a:ext uri="{FF2B5EF4-FFF2-40B4-BE49-F238E27FC236}">
                <a16:creationId xmlns:a16="http://schemas.microsoft.com/office/drawing/2014/main" id="{A51FF8CF-3B56-904A-AA89-DBEEE19C68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8388" y="570703"/>
            <a:ext cx="8913704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267425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D4D9-677B-004E-A10E-1AB17C15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Insert a Picture in InDesign using “Placing."</a:t>
            </a:r>
          </a:p>
        </p:txBody>
      </p:sp>
      <p:pic>
        <p:nvPicPr>
          <p:cNvPr id="5" name="Content Placeholder 4" descr="A white plate topped with meat and vegetables&#10;&#10;Description automatically generated">
            <a:extLst>
              <a:ext uri="{FF2B5EF4-FFF2-40B4-BE49-F238E27FC236}">
                <a16:creationId xmlns:a16="http://schemas.microsoft.com/office/drawing/2014/main" id="{59BF2AD2-2DAA-1940-95D2-BCEB34DA2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717" y="2715153"/>
            <a:ext cx="2806351" cy="2806351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D3D1309-F791-AE43-B735-A210ADE945B1}"/>
              </a:ext>
            </a:extLst>
          </p:cNvPr>
          <p:cNvSpPr/>
          <p:nvPr/>
        </p:nvSpPr>
        <p:spPr>
          <a:xfrm>
            <a:off x="4860718" y="3658822"/>
            <a:ext cx="1725936" cy="9190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monitor, television, screen, red&#10;&#10;Description automatically generated">
            <a:extLst>
              <a:ext uri="{FF2B5EF4-FFF2-40B4-BE49-F238E27FC236}">
                <a16:creationId xmlns:a16="http://schemas.microsoft.com/office/drawing/2014/main" id="{1CACDC36-1E76-BC47-A4C2-BA79CA90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511" y="2865862"/>
            <a:ext cx="2603515" cy="26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8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95D6-FA5E-9746-926D-D7D6B40E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8EFE9561-39F8-674E-B9E9-40F1A559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172" y="882931"/>
            <a:ext cx="6083548" cy="140052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21B87-353C-9349-92CD-21156F5B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94" y="2987021"/>
            <a:ext cx="5562805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D462A-68E5-3E45-8F0F-D09067BD0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406" y="4793792"/>
            <a:ext cx="5005849" cy="1400529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9EDED6EC-4C74-3640-BCF8-A2786B53A2AF}"/>
              </a:ext>
            </a:extLst>
          </p:cNvPr>
          <p:cNvSpPr/>
          <p:nvPr/>
        </p:nvSpPr>
        <p:spPr>
          <a:xfrm rot="19461510">
            <a:off x="9405285" y="455147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4D9085B2-E8E3-6443-B41F-3C998ECB2304}"/>
              </a:ext>
            </a:extLst>
          </p:cNvPr>
          <p:cNvSpPr/>
          <p:nvPr/>
        </p:nvSpPr>
        <p:spPr>
          <a:xfrm rot="19415838">
            <a:off x="5616616" y="1747407"/>
            <a:ext cx="896860" cy="1302340"/>
          </a:xfrm>
          <a:prstGeom prst="upArrow">
            <a:avLst>
              <a:gd name="adj1" fmla="val 442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F20C7B3-DD99-C14B-BA76-643D0142E766}"/>
              </a:ext>
            </a:extLst>
          </p:cNvPr>
          <p:cNvSpPr/>
          <p:nvPr/>
        </p:nvSpPr>
        <p:spPr>
          <a:xfrm>
            <a:off x="2109019" y="3602203"/>
            <a:ext cx="484632" cy="15706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00BAA-1A54-D942-B204-ADFC154D0A10}"/>
              </a:ext>
            </a:extLst>
          </p:cNvPr>
          <p:cNvSpPr txBox="1"/>
          <p:nvPr/>
        </p:nvSpPr>
        <p:spPr>
          <a:xfrm rot="19775243">
            <a:off x="305590" y="1169632"/>
            <a:ext cx="288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these</a:t>
            </a:r>
          </a:p>
          <a:p>
            <a:r>
              <a:rPr lang="en-US" sz="2400" dirty="0"/>
              <a:t>TECH WRITING JOB ADS!</a:t>
            </a:r>
          </a:p>
        </p:txBody>
      </p:sp>
      <p:pic>
        <p:nvPicPr>
          <p:cNvPr id="6" name="Picture 5" descr="A picture containing monitor, television, screen, red&#10;&#10;Description automatically generated">
            <a:extLst>
              <a:ext uri="{FF2B5EF4-FFF2-40B4-BE49-F238E27FC236}">
                <a16:creationId xmlns:a16="http://schemas.microsoft.com/office/drawing/2014/main" id="{9C12FC9E-809C-0D49-8222-E8439238F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901" y="340183"/>
            <a:ext cx="8255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EBE249-34E1-834C-9705-8284E0C6EBB4}"/>
              </a:ext>
            </a:extLst>
          </p:cNvPr>
          <p:cNvSpPr txBox="1"/>
          <p:nvPr/>
        </p:nvSpPr>
        <p:spPr>
          <a:xfrm>
            <a:off x="3006401" y="476690"/>
            <a:ext cx="79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56657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6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lacingaPicture.mp4" descr="PlacingaPicture.mp4">
            <a:hlinkClick r:id="" action="ppaction://media"/>
            <a:extLst>
              <a:ext uri="{FF2B5EF4-FFF2-40B4-BE49-F238E27FC236}">
                <a16:creationId xmlns:a16="http://schemas.microsoft.com/office/drawing/2014/main" id="{3AB9943C-E381-764D-BF83-ABA211363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460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B6857-AA73-8144-95E5-DC105C55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293442">
            <a:off x="580723" y="1919125"/>
            <a:ext cx="3522879" cy="301974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Why add InDesign to course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E93E-B9A8-624C-A25F-7CD40C24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511" y="1460810"/>
            <a:ext cx="6026102" cy="5275270"/>
          </a:xfrm>
        </p:spPr>
        <p:txBody>
          <a:bodyPr>
            <a:normAutofit/>
          </a:bodyPr>
          <a:lstStyle/>
          <a:p>
            <a:r>
              <a:rPr lang="en-US" dirty="0"/>
              <a:t>Good for visual learners and artistic/creative types.</a:t>
            </a:r>
          </a:p>
          <a:p>
            <a:r>
              <a:rPr lang="en-US" dirty="0"/>
              <a:t>Cost effective! Students get the whole Adobe CC for $19 a month! If InDesign can’t do it, another app in the Creative Cloud certainly can!</a:t>
            </a:r>
          </a:p>
          <a:p>
            <a:r>
              <a:rPr lang="en-US" dirty="0"/>
              <a:t>FrameMaker stands alone…</a:t>
            </a:r>
          </a:p>
          <a:p>
            <a:r>
              <a:rPr lang="en-US" dirty="0"/>
              <a:t>Good for folks who don’t think primarily in terms of XML or HTML</a:t>
            </a:r>
          </a:p>
          <a:p>
            <a:r>
              <a:rPr lang="en-US" dirty="0"/>
              <a:t>So many things it can do!! </a:t>
            </a:r>
          </a:p>
          <a:p>
            <a:r>
              <a:rPr lang="en-US" dirty="0"/>
              <a:t>JOB ADS!!!</a:t>
            </a:r>
          </a:p>
          <a:p>
            <a:r>
              <a:rPr lang="en-US" dirty="0"/>
              <a:t>Runs on Mac!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50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35DE-8D0D-B242-A24D-C22C213E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Resources everywhere!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A036F-217E-8242-9009-4CAD95A87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1853250"/>
            <a:ext cx="4338409" cy="4395150"/>
          </a:xfrm>
        </p:spPr>
        <p:txBody>
          <a:bodyPr>
            <a:normAutofit/>
          </a:bodyPr>
          <a:lstStyle/>
          <a:p>
            <a:r>
              <a:rPr lang="en-US" dirty="0"/>
              <a:t>Because of its popularity, tutorials can be found all over </a:t>
            </a:r>
          </a:p>
          <a:p>
            <a:r>
              <a:rPr lang="en-US" dirty="0"/>
              <a:t>Under the lightbulb icon.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YouTube videos.</a:t>
            </a:r>
          </a:p>
          <a:p>
            <a:r>
              <a:rPr lang="en-US" dirty="0"/>
              <a:t>Web tutorials</a:t>
            </a:r>
          </a:p>
          <a:p>
            <a:r>
              <a:rPr lang="en-US" dirty="0"/>
              <a:t>PDF guides</a:t>
            </a:r>
          </a:p>
          <a:p>
            <a:endParaRPr lang="en-US" dirty="0"/>
          </a:p>
        </p:txBody>
      </p:sp>
      <p:pic>
        <p:nvPicPr>
          <p:cNvPr id="4" name="Lightbulbicon.mp4" descr="Lightbulbicon.mp4">
            <a:hlinkClick r:id="" action="ppaction://media"/>
            <a:extLst>
              <a:ext uri="{FF2B5EF4-FFF2-40B4-BE49-F238E27FC236}">
                <a16:creationId xmlns:a16="http://schemas.microsoft.com/office/drawing/2014/main" id="{95830FAE-B5A5-AE47-896E-23DBE4F6A5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1720" y="1853249"/>
            <a:ext cx="5769557" cy="40006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265EECE4-D49B-EC45-A4CC-163D12F81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87" y="3094007"/>
            <a:ext cx="1131849" cy="1131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356EA-BF7C-6843-8B85-DBCE962FCDCE}"/>
              </a:ext>
            </a:extLst>
          </p:cNvPr>
          <p:cNvSpPr txBox="1"/>
          <p:nvPr/>
        </p:nvSpPr>
        <p:spPr>
          <a:xfrm>
            <a:off x="3389971" y="4605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5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C4E3-B273-A04F-9CFC-923A061A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BB57-456B-F941-BA47-1114B4368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ANY QUESTIONS OR COMMENTS?</a:t>
            </a:r>
          </a:p>
          <a:p>
            <a:r>
              <a:rPr lang="en-US" sz="4800" dirty="0"/>
              <a:t>DID I MISS ANYTHING?</a:t>
            </a:r>
          </a:p>
        </p:txBody>
      </p:sp>
    </p:spTree>
    <p:extLst>
      <p:ext uri="{BB962C8B-B14F-4D97-AF65-F5344CB8AC3E}">
        <p14:creationId xmlns:p14="http://schemas.microsoft.com/office/powerpoint/2010/main" val="13178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E2297-8FED-C044-8774-327C53F4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01" y="1154244"/>
            <a:ext cx="3421396" cy="3200400"/>
          </a:xfrm>
        </p:spPr>
        <p:txBody>
          <a:bodyPr anchor="ctr">
            <a:normAutofit/>
          </a:bodyPr>
          <a:lstStyle/>
          <a:p>
            <a:pPr algn="ctr"/>
            <a:r>
              <a:rPr lang="en-US" sz="3900" dirty="0"/>
              <a:t>But FIRST:</a:t>
            </a:r>
            <a:br>
              <a:rPr lang="en-US" sz="3900" dirty="0"/>
            </a:br>
            <a:r>
              <a:rPr lang="en-US" sz="3900" dirty="0"/>
              <a:t>Let’s look</a:t>
            </a:r>
            <a:br>
              <a:rPr lang="en-US" sz="3900" dirty="0"/>
            </a:br>
            <a:r>
              <a:rPr lang="en-US" sz="3900" dirty="0"/>
              <a:t>at Adobe FrameMaker?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4C8F-56D1-434A-BB6C-76A06E914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465" y="1202166"/>
            <a:ext cx="6134679" cy="445207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Industry Standard at least since the 1990s.</a:t>
            </a:r>
          </a:p>
          <a:p>
            <a:r>
              <a:rPr lang="en-US" sz="3200" dirty="0"/>
              <a:t>Tech Writing Software.</a:t>
            </a:r>
          </a:p>
          <a:p>
            <a:r>
              <a:rPr lang="en-US" sz="3200" dirty="0"/>
              <a:t>Apparently user friendly??</a:t>
            </a:r>
          </a:p>
          <a:p>
            <a:r>
              <a:rPr lang="en-US" sz="3200" dirty="0"/>
              <a:t>Can import from other doc types.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6D8BDD0-2104-604A-B791-045C4EA0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949" y="4369008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8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5701-3755-B444-93AF-25D85F4F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105075" cy="1444750"/>
          </a:xfrm>
        </p:spPr>
        <p:txBody>
          <a:bodyPr anchor="b">
            <a:normAutofit/>
          </a:bodyPr>
          <a:lstStyle/>
          <a:p>
            <a:r>
              <a:rPr lang="en-US" sz="3200" dirty="0"/>
              <a:t>But What About This?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073EE4-EB60-444A-A7EA-82035FCDE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86AD7ABD-24C8-4B21-A948-ABC2F8C7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082B3-0202-4A7D-A42B-721E4CE9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3B31-A215-6243-84CB-A167FEC30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" y="934582"/>
            <a:ext cx="3091141" cy="6001477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2800" dirty="0"/>
              <a:t>Not visually appealing. Very dated-looking interface for an “updated” software. Can be a little clunky.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7742FE-ABE7-604F-9C49-A2BFCDB1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32" y="1143000"/>
            <a:ext cx="3251078" cy="2604937"/>
          </a:xfrm>
          <a:prstGeom prst="rect">
            <a:avLst/>
          </a:prstGeom>
          <a:effectLst/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501D1D2-59A4-8843-A6CC-F0BF7009F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32" y="3822741"/>
            <a:ext cx="4631000" cy="2604937"/>
          </a:xfrm>
          <a:prstGeom prst="rect">
            <a:avLst/>
          </a:prstGeom>
          <a:effectLst/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83A95A8-CE14-CF41-97F3-63EAF3686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420" y="1062733"/>
            <a:ext cx="3148022" cy="2646908"/>
          </a:xfrm>
          <a:prstGeom prst="rect">
            <a:avLst/>
          </a:prstGeom>
          <a:effectLst/>
        </p:spPr>
      </p:pic>
      <p:pic>
        <p:nvPicPr>
          <p:cNvPr id="12" name="Graphic 11" descr="Confused person">
            <a:extLst>
              <a:ext uri="{FF2B5EF4-FFF2-40B4-BE49-F238E27FC236}">
                <a16:creationId xmlns:a16="http://schemas.microsoft.com/office/drawing/2014/main" id="{CF5AB5FD-F05B-3843-B642-4C8969B17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1532" y="4842951"/>
            <a:ext cx="2007219" cy="200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0BB9C-3A4F-9149-82ED-26EE57BD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Also this!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32E2C-7B71-FF40-BE37-AB8A97C5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93" y="1706137"/>
            <a:ext cx="4209855" cy="351970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FrameMaker Book File interface does not look like a book to me, a visual learner. </a:t>
            </a:r>
          </a:p>
          <a:p>
            <a:r>
              <a:rPr lang="en-US" sz="3200" dirty="0">
                <a:solidFill>
                  <a:srgbClr val="FFFFFF"/>
                </a:solidFill>
              </a:rPr>
              <a:t>Is there a different way to view this?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534DEB-740C-AE40-B6DD-42F4927AB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585"/>
          <a:stretch/>
        </p:blipFill>
        <p:spPr>
          <a:xfrm>
            <a:off x="5004427" y="0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147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094F-E338-FC43-9BA0-9E65CFA3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051" y="577122"/>
            <a:ext cx="2420585" cy="767862"/>
          </a:xfrm>
        </p:spPr>
        <p:txBody>
          <a:bodyPr/>
          <a:lstStyle/>
          <a:p>
            <a:r>
              <a:rPr lang="en-US" dirty="0"/>
              <a:t>And THIS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4202-2836-6944-A9F8-B4F6FA05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ABD9-B80E-814F-A2EB-C89FA5518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027" y="1665862"/>
            <a:ext cx="3536969" cy="3831536"/>
          </a:xfrm>
        </p:spPr>
        <p:txBody>
          <a:bodyPr>
            <a:noAutofit/>
          </a:bodyPr>
          <a:lstStyle/>
          <a:p>
            <a:r>
              <a:rPr lang="en-US" sz="2000" dirty="0"/>
              <a:t>WRITING OR VIEWING A DOCUMENT IN A MARKUP LANGUAGE OR STRUCTURE CAN BE </a:t>
            </a:r>
          </a:p>
          <a:p>
            <a:r>
              <a:rPr lang="en-US" sz="3200" dirty="0"/>
              <a:t>CONFUSING </a:t>
            </a:r>
          </a:p>
          <a:p>
            <a:r>
              <a:rPr lang="en-US" sz="2000" dirty="0"/>
              <a:t>AND EVEN </a:t>
            </a:r>
          </a:p>
          <a:p>
            <a:r>
              <a:rPr lang="en-US" sz="3200" dirty="0"/>
              <a:t>DAUNTING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ABC897-88FA-1143-A372-FE7BC760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357" y="882383"/>
            <a:ext cx="5695660" cy="53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B03D-86B7-544C-A368-FF256CB9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559" y="765668"/>
            <a:ext cx="1649207" cy="1767840"/>
          </a:xfrm>
        </p:spPr>
        <p:txBody>
          <a:bodyPr/>
          <a:lstStyle/>
          <a:p>
            <a:r>
              <a:rPr lang="en-US" sz="3200" dirty="0"/>
              <a:t>And AWFUL NEWS!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6965-BD3D-F24C-A114-7D93ACD91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71B84-628A-D340-92B4-DB13C715D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7142" y="2533508"/>
            <a:ext cx="3493247" cy="3103880"/>
          </a:xfrm>
        </p:spPr>
        <p:txBody>
          <a:bodyPr>
            <a:normAutofit/>
          </a:bodyPr>
          <a:lstStyle/>
          <a:p>
            <a:r>
              <a:rPr lang="en-US" sz="2000" dirty="0"/>
              <a:t>YOU STILL CAN’T RUN FRAMEMAKER ON A MAC???</a:t>
            </a:r>
          </a:p>
          <a:p>
            <a:r>
              <a:rPr lang="en-US" sz="2000" dirty="0"/>
              <a:t>It’s not cloud-based.</a:t>
            </a:r>
          </a:p>
          <a:p>
            <a:r>
              <a:rPr lang="en-US" sz="2000" dirty="0"/>
              <a:t>Must have Windows to operate it, unless you get some funny software…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499BE01-F2FE-6C46-AA57-F71A8B15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16" y="1447799"/>
            <a:ext cx="2210544" cy="217141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41588EB-A3C2-E043-8416-EB458C5A5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389" y="3439576"/>
            <a:ext cx="2580224" cy="2580224"/>
          </a:xfrm>
          <a:prstGeom prst="rect">
            <a:avLst/>
          </a:prstGeom>
        </p:spPr>
      </p:pic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4FEAAFB4-EBE1-494D-B7C1-F22A8571D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035141">
            <a:off x="4945803" y="1591008"/>
            <a:ext cx="5195997" cy="34572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B59088-7A09-124B-B2A7-F7F1D02A5F07}"/>
              </a:ext>
            </a:extLst>
          </p:cNvPr>
          <p:cNvSpPr txBox="1"/>
          <p:nvPr/>
        </p:nvSpPr>
        <p:spPr>
          <a:xfrm rot="5400000">
            <a:off x="5189696" y="4758605"/>
            <a:ext cx="29709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www.flickr.com/photos/tomhilton/5599966437"/>
              </a:rPr>
              <a:t>This Photo</a:t>
            </a:r>
            <a:r>
              <a:rPr lang="en-US" sz="900" dirty="0"/>
              <a:t> by </a:t>
            </a:r>
            <a:r>
              <a:rPr lang="en-US" sz="900" dirty="0" err="1"/>
              <a:t>Uown</a:t>
            </a:r>
            <a:r>
              <a:rPr lang="en-US" sz="900" dirty="0"/>
              <a:t>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8975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8D7B-5B42-674F-8FD1-9207B31F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2457750"/>
          </a:xfrm>
        </p:spPr>
        <p:txBody>
          <a:bodyPr/>
          <a:lstStyle/>
          <a:p>
            <a:r>
              <a:rPr lang="en-US" sz="6000" dirty="0"/>
              <a:t>Ok, now for InDesign…</a:t>
            </a:r>
            <a:br>
              <a:rPr lang="en-US" sz="6000" dirty="0"/>
            </a:br>
            <a:r>
              <a:rPr lang="en-US" dirty="0">
                <a:solidFill>
                  <a:srgbClr val="FFC000"/>
                </a:solidFill>
              </a:rPr>
              <a:t>WARNING: I do not know everything about it! 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D92D3-2F00-D945-B37A-4A13F7E0C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90" y="2910468"/>
            <a:ext cx="8946541" cy="342233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 learning curve, especially for those unfamiliar with Adobe products. I had no training on it.</a:t>
            </a:r>
          </a:p>
          <a:p>
            <a:r>
              <a:rPr lang="en-US" sz="2800" dirty="0"/>
              <a:t>Not “tech writing software,” necessarily.</a:t>
            </a:r>
          </a:p>
          <a:p>
            <a:pPr marL="0" indent="0">
              <a:buNone/>
            </a:pPr>
            <a:r>
              <a:rPr lang="en-US" sz="2800" dirty="0"/>
              <a:t>	But why not?	 Too visual? </a:t>
            </a:r>
          </a:p>
          <a:p>
            <a:pPr marL="0" indent="0">
              <a:buNone/>
            </a:pPr>
            <a:r>
              <a:rPr lang="en-US" sz="2800" dirty="0"/>
              <a:t>    Short docs only?</a:t>
            </a:r>
          </a:p>
          <a:p>
            <a:pPr marL="0" indent="0">
              <a:buNone/>
            </a:pPr>
            <a:r>
              <a:rPr lang="en-US" sz="2800" dirty="0"/>
              <a:t>	Can you import/export different kinds of     	documents?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Graphic 4" descr="Warning">
            <a:extLst>
              <a:ext uri="{FF2B5EF4-FFF2-40B4-BE49-F238E27FC236}">
                <a16:creationId xmlns:a16="http://schemas.microsoft.com/office/drawing/2014/main" id="{DD6181F5-46B2-DE48-80FD-1EA49356D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7960" y="1572320"/>
            <a:ext cx="1338147" cy="13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8FBD-082B-FF42-9F4B-BEB62FC5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CAN CREATE WITH ADOBE INDESIGN: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A950-7612-1646-BA05-54913854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Magazine articles</a:t>
            </a:r>
          </a:p>
          <a:p>
            <a:r>
              <a:rPr lang="en-US" sz="3200" dirty="0"/>
              <a:t>Brochures</a:t>
            </a:r>
          </a:p>
          <a:p>
            <a:r>
              <a:rPr lang="en-US" sz="3200" dirty="0"/>
              <a:t>Menus</a:t>
            </a:r>
          </a:p>
          <a:p>
            <a:r>
              <a:rPr lang="en-US" sz="3200" dirty="0"/>
              <a:t>Textbooks (Up to 9,999 pages!)</a:t>
            </a:r>
          </a:p>
          <a:p>
            <a:r>
              <a:rPr lang="en-US" sz="3200" dirty="0"/>
              <a:t>Manuscripts/Rough Drafts </a:t>
            </a:r>
          </a:p>
          <a:p>
            <a:r>
              <a:rPr lang="en-US" sz="3200" dirty="0"/>
              <a:t>Templates for many more ideas! </a:t>
            </a:r>
          </a:p>
        </p:txBody>
      </p:sp>
    </p:spTree>
    <p:extLst>
      <p:ext uri="{BB962C8B-B14F-4D97-AF65-F5344CB8AC3E}">
        <p14:creationId xmlns:p14="http://schemas.microsoft.com/office/powerpoint/2010/main" val="19658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519</Words>
  <Application>Microsoft Office PowerPoint</Application>
  <PresentationFormat>Widescreen</PresentationFormat>
  <Paragraphs>80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A Case for  Adobe InDesign  as Tech Writing Tool</vt:lpstr>
      <vt:lpstr>Why </vt:lpstr>
      <vt:lpstr>But FIRST: Let’s look at Adobe FrameMaker?</vt:lpstr>
      <vt:lpstr>But What About This?</vt:lpstr>
      <vt:lpstr>Also this! </vt:lpstr>
      <vt:lpstr>And THIS TOO!</vt:lpstr>
      <vt:lpstr>And AWFUL NEWS!</vt:lpstr>
      <vt:lpstr>Ok, now for InDesign… WARNING: I do not know everything about it!  </vt:lpstr>
      <vt:lpstr>THINGS YOU CAN CREATE WITH ADOBE INDESIGN:</vt:lpstr>
      <vt:lpstr>Magazines:</vt:lpstr>
      <vt:lpstr>Other things:</vt:lpstr>
      <vt:lpstr>Textbooks, Regular Books,  User Guides, etc!</vt:lpstr>
      <vt:lpstr>What you can IMPORT into InDesign:</vt:lpstr>
      <vt:lpstr>What can you EXPORT using InDesign?  </vt:lpstr>
      <vt:lpstr>How to Create a BookFile in InDesign:</vt:lpstr>
      <vt:lpstr>PowerPoint Presentation</vt:lpstr>
      <vt:lpstr>How to “EXPORT” a Microsoft File to InDesign using “Placing.”</vt:lpstr>
      <vt:lpstr>PowerPoint Presentation</vt:lpstr>
      <vt:lpstr>How to Insert a Picture in InDesign using “Placing."</vt:lpstr>
      <vt:lpstr>PowerPoint Presentation</vt:lpstr>
      <vt:lpstr>Why add InDesign to course toolkit?</vt:lpstr>
      <vt:lpstr>Resources everywhere!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Case for Adobe InDesign as  Tech Writing Tool</dc:title>
  <dc:creator>Rebecca Lewis</dc:creator>
  <cp:lastModifiedBy>Rebecca Lewis</cp:lastModifiedBy>
  <cp:revision>9</cp:revision>
  <dcterms:created xsi:type="dcterms:W3CDTF">2020-05-14T14:35:35Z</dcterms:created>
  <dcterms:modified xsi:type="dcterms:W3CDTF">2020-05-14T16:01:27Z</dcterms:modified>
</cp:coreProperties>
</file>